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Genty Sans" charset="1" panose="00000600000000000000"/>
      <p:regular r:id="rId11"/>
    </p:embeddedFont>
    <p:embeddedFont>
      <p:font typeface="Futura" charset="1" panose="020B0502020204020303"/>
      <p:regular r:id="rId12"/>
    </p:embeddedFont>
    <p:embeddedFont>
      <p:font typeface="Futura Bold" charset="1" panose="020B0702020204020203"/>
      <p:regular r:id="rId13"/>
    </p:embeddedFont>
    <p:embeddedFont>
      <p:font typeface="Futura Italics" charset="1" panose="020B0502020204090303"/>
      <p:regular r:id="rId14"/>
    </p:embeddedFont>
    <p:embeddedFont>
      <p:font typeface="Futura Bold Italics" charset="1" panose="020B0702020204090203"/>
      <p:regular r:id="rId15"/>
    </p:embeddedFont>
    <p:embeddedFont>
      <p:font typeface="Futura Light" charset="1" panose="020B0402020204020303"/>
      <p:regular r:id="rId16"/>
    </p:embeddedFont>
    <p:embeddedFont>
      <p:font typeface="Futura Light Italics" charset="1" panose="020B0402020204090303"/>
      <p:regular r:id="rId17"/>
    </p:embeddedFont>
    <p:embeddedFont>
      <p:font typeface="Futura Medium" charset="1" panose="020B0502020204020303"/>
      <p:regular r:id="rId18"/>
    </p:embeddedFont>
    <p:embeddedFont>
      <p:font typeface="Futura Medium Italics" charset="1" panose="020B0502020204090303"/>
      <p:regular r:id="rId19"/>
    </p:embeddedFont>
    <p:embeddedFont>
      <p:font typeface="Futura Ultra-Bold" charset="1" panose="020B0802020204020204"/>
      <p:regular r:id="rId20"/>
    </p:embeddedFont>
    <p:embeddedFont>
      <p:font typeface="Futura Ultra-Bold Italics" charset="1" panose="020B0802020204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Cosmic Octo Bold" charset="1" panose="00000800000000000000"/>
      <p:regular r:id="rId28"/>
    </p:embeddedFont>
    <p:embeddedFont>
      <p:font typeface="Cosmic Octo Medium" charset="1" panose="00000600000000000000"/>
      <p:regular r:id="rId29"/>
    </p:embeddedFont>
    <p:embeddedFont>
      <p:font typeface="Cosmic Octo Heavy" charset="1" panose="00000A00000000000000"/>
      <p:regular r:id="rId30"/>
    </p:embeddedFont>
    <p:embeddedFont>
      <p:font typeface="Inter" charset="1" panose="020B0502030000000004"/>
      <p:regular r:id="rId31"/>
    </p:embeddedFont>
    <p:embeddedFont>
      <p:font typeface="Inter Bold" charset="1" panose="020B0802030000000004"/>
      <p:regular r:id="rId32"/>
    </p:embeddedFont>
    <p:embeddedFont>
      <p:font typeface="Inter Italics" charset="1" panose="020B0502030000000004"/>
      <p:regular r:id="rId33"/>
    </p:embeddedFont>
    <p:embeddedFont>
      <p:font typeface="Inter Bold Italics" charset="1" panose="020B0802030000000004"/>
      <p:regular r:id="rId34"/>
    </p:embeddedFont>
    <p:embeddedFont>
      <p:font typeface="Inter Thin" charset="1" panose="020B0A02050000000004"/>
      <p:regular r:id="rId35"/>
    </p:embeddedFont>
    <p:embeddedFont>
      <p:font typeface="Inter Thin Italics" charset="1" panose="020B0A02050000000004"/>
      <p:regular r:id="rId36"/>
    </p:embeddedFont>
    <p:embeddedFont>
      <p:font typeface="Inter Extra-Light" charset="1" panose="02000503000000020004"/>
      <p:regular r:id="rId37"/>
    </p:embeddedFont>
    <p:embeddedFont>
      <p:font typeface="Inter Light" charset="1" panose="02000503000000020004"/>
      <p:regular r:id="rId38"/>
    </p:embeddedFont>
    <p:embeddedFont>
      <p:font typeface="Inter Medium" charset="1" panose="02000503000000020004"/>
      <p:regular r:id="rId39"/>
    </p:embeddedFont>
    <p:embeddedFont>
      <p:font typeface="Inter Semi-Bold" charset="1" panose="02000503000000020004"/>
      <p:regular r:id="rId40"/>
    </p:embeddedFont>
    <p:embeddedFont>
      <p:font typeface="Inter Ultra-Bold" charset="1" panose="02000503000000020004"/>
      <p:regular r:id="rId41"/>
    </p:embeddedFont>
    <p:embeddedFont>
      <p:font typeface="Inter Heavy" charset="1" panose="0200050300000002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7088" y="7673106"/>
            <a:ext cx="3422956" cy="2613894"/>
          </a:xfrm>
          <a:custGeom>
            <a:avLst/>
            <a:gdLst/>
            <a:ahLst/>
            <a:cxnLst/>
            <a:rect r="r" b="b" t="t" l="l"/>
            <a:pathLst>
              <a:path h="2613894" w="3422956">
                <a:moveTo>
                  <a:pt x="0" y="0"/>
                </a:moveTo>
                <a:lnTo>
                  <a:pt x="3422957" y="0"/>
                </a:lnTo>
                <a:lnTo>
                  <a:pt x="3422957" y="2613894"/>
                </a:lnTo>
                <a:lnTo>
                  <a:pt x="0" y="261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150508" y="614950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83994"/>
            <a:ext cx="16230600" cy="3195211"/>
          </a:xfrm>
          <a:prstGeom prst="rect">
            <a:avLst/>
          </a:prstGeom>
        </p:spPr>
        <p:txBody>
          <a:bodyPr anchor="t" rtlCol="false" tIns="0" lIns="0" bIns="0" rIns="0">
            <a:spAutoFit/>
          </a:bodyPr>
          <a:lstStyle/>
          <a:p>
            <a:pPr algn="ctr">
              <a:lnSpc>
                <a:spcPts val="12880"/>
              </a:lnSpc>
            </a:pPr>
            <a:r>
              <a:rPr lang="en-US" sz="9200">
                <a:solidFill>
                  <a:srgbClr val="8995BB"/>
                </a:solidFill>
                <a:latin typeface="Canva Sans Bold"/>
              </a:rPr>
              <a:t>TNSDC - GENERATIVE AI FOR ENGINEERING </a:t>
            </a:r>
          </a:p>
        </p:txBody>
      </p:sp>
      <p:sp>
        <p:nvSpPr>
          <p:cNvPr name="Freeform 5" id="5"/>
          <p:cNvSpPr/>
          <p:nvPr/>
        </p:nvSpPr>
        <p:spPr>
          <a:xfrm flipH="false" flipV="false" rot="0">
            <a:off x="14173200"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5400000">
            <a:off x="-117695" y="-1138"/>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078804" y="6593495"/>
            <a:ext cx="5985190" cy="3161975"/>
          </a:xfrm>
          <a:prstGeom prst="rect">
            <a:avLst/>
          </a:prstGeom>
        </p:spPr>
        <p:txBody>
          <a:bodyPr anchor="t" rtlCol="false" tIns="0" lIns="0" bIns="0" rIns="0">
            <a:spAutoFit/>
          </a:bodyPr>
          <a:lstStyle/>
          <a:p>
            <a:pPr algn="ctr">
              <a:lnSpc>
                <a:spcPts val="8400"/>
              </a:lnSpc>
            </a:pPr>
            <a:r>
              <a:rPr lang="en-US" sz="6000">
                <a:solidFill>
                  <a:srgbClr val="8995BB"/>
                </a:solidFill>
                <a:latin typeface="Canva Sans Bold"/>
              </a:rPr>
              <a:t>SUBMITTED BY </a:t>
            </a:r>
          </a:p>
          <a:p>
            <a:pPr algn="ctr">
              <a:lnSpc>
                <a:spcPts val="8400"/>
              </a:lnSpc>
            </a:pPr>
            <a:r>
              <a:rPr lang="en-US" sz="6000">
                <a:solidFill>
                  <a:srgbClr val="8995BB"/>
                </a:solidFill>
                <a:latin typeface="Canva Sans Bold"/>
              </a:rPr>
              <a:t>SAI SHIVANIE M</a:t>
            </a:r>
          </a:p>
          <a:p>
            <a:pPr algn="ctr">
              <a:lnSpc>
                <a:spcPts val="8400"/>
              </a:lnSpc>
            </a:pPr>
            <a:r>
              <a:rPr lang="en-US" sz="6000">
                <a:solidFill>
                  <a:srgbClr val="8995BB"/>
                </a:solidFill>
                <a:latin typeface="Canva Sans Bold"/>
              </a:rPr>
              <a:t>(311521104047)</a:t>
            </a:r>
          </a:p>
        </p:txBody>
      </p:sp>
      <p:sp>
        <p:nvSpPr>
          <p:cNvPr name="TextBox 8" id="8"/>
          <p:cNvSpPr txBox="true"/>
          <p:nvPr/>
        </p:nvSpPr>
        <p:spPr>
          <a:xfrm rot="0">
            <a:off x="6653121" y="4379305"/>
            <a:ext cx="4722257" cy="1067435"/>
          </a:xfrm>
          <a:prstGeom prst="rect">
            <a:avLst/>
          </a:prstGeom>
        </p:spPr>
        <p:txBody>
          <a:bodyPr anchor="t" rtlCol="false" tIns="0" lIns="0" bIns="0" rIns="0">
            <a:spAutoFit/>
          </a:bodyPr>
          <a:lstStyle/>
          <a:p>
            <a:pPr algn="ctr">
              <a:lnSpc>
                <a:spcPts val="7840"/>
              </a:lnSpc>
            </a:pPr>
            <a:r>
              <a:rPr lang="en-US" sz="5600">
                <a:solidFill>
                  <a:srgbClr val="8995BB"/>
                </a:solidFill>
                <a:latin typeface="Futura 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59159" cy="2260493"/>
          </a:xfrm>
          <a:custGeom>
            <a:avLst/>
            <a:gdLst/>
            <a:ahLst/>
            <a:cxnLst/>
            <a:rect r="r" b="b" t="t" l="l"/>
            <a:pathLst>
              <a:path h="2260493" w="10259159">
                <a:moveTo>
                  <a:pt x="0" y="0"/>
                </a:moveTo>
                <a:lnTo>
                  <a:pt x="10259159" y="0"/>
                </a:lnTo>
                <a:lnTo>
                  <a:pt x="10259159" y="2260493"/>
                </a:lnTo>
                <a:lnTo>
                  <a:pt x="0" y="2260493"/>
                </a:lnTo>
                <a:lnTo>
                  <a:pt x="0" y="0"/>
                </a:lnTo>
                <a:close/>
              </a:path>
            </a:pathLst>
          </a:custGeom>
          <a:blipFill>
            <a:blip r:embed="rId2"/>
            <a:stretch>
              <a:fillRect l="0" t="0" r="0" b="0"/>
            </a:stretch>
          </a:blipFill>
        </p:spPr>
      </p:sp>
      <p:sp>
        <p:nvSpPr>
          <p:cNvPr name="Freeform 3" id="3"/>
          <p:cNvSpPr/>
          <p:nvPr/>
        </p:nvSpPr>
        <p:spPr>
          <a:xfrm flipH="false" flipV="false" rot="0">
            <a:off x="0" y="2619909"/>
            <a:ext cx="18288000" cy="2164176"/>
          </a:xfrm>
          <a:custGeom>
            <a:avLst/>
            <a:gdLst/>
            <a:ahLst/>
            <a:cxnLst/>
            <a:rect r="r" b="b" t="t" l="l"/>
            <a:pathLst>
              <a:path h="2164176" w="18288000">
                <a:moveTo>
                  <a:pt x="0" y="0"/>
                </a:moveTo>
                <a:lnTo>
                  <a:pt x="18288000" y="0"/>
                </a:lnTo>
                <a:lnTo>
                  <a:pt x="18288000" y="2164175"/>
                </a:lnTo>
                <a:lnTo>
                  <a:pt x="0" y="2164175"/>
                </a:lnTo>
                <a:lnTo>
                  <a:pt x="0" y="0"/>
                </a:lnTo>
                <a:close/>
              </a:path>
            </a:pathLst>
          </a:custGeom>
          <a:blipFill>
            <a:blip r:embed="rId3"/>
            <a:stretch>
              <a:fillRect l="0" t="0" r="0" b="0"/>
            </a:stretch>
          </a:blipFill>
        </p:spPr>
      </p:sp>
      <p:sp>
        <p:nvSpPr>
          <p:cNvPr name="Freeform 4" id="4"/>
          <p:cNvSpPr/>
          <p:nvPr/>
        </p:nvSpPr>
        <p:spPr>
          <a:xfrm flipH="false" flipV="false" rot="0">
            <a:off x="0" y="5143500"/>
            <a:ext cx="11440031" cy="5252937"/>
          </a:xfrm>
          <a:custGeom>
            <a:avLst/>
            <a:gdLst/>
            <a:ahLst/>
            <a:cxnLst/>
            <a:rect r="r" b="b" t="t" l="l"/>
            <a:pathLst>
              <a:path h="5252937" w="11440031">
                <a:moveTo>
                  <a:pt x="0" y="0"/>
                </a:moveTo>
                <a:lnTo>
                  <a:pt x="11440031" y="0"/>
                </a:lnTo>
                <a:lnTo>
                  <a:pt x="11440031" y="5252937"/>
                </a:lnTo>
                <a:lnTo>
                  <a:pt x="0" y="5252937"/>
                </a:lnTo>
                <a:lnTo>
                  <a:pt x="0" y="0"/>
                </a:lnTo>
                <a:close/>
              </a:path>
            </a:pathLst>
          </a:custGeom>
          <a:blipFill>
            <a:blip r:embed="rId4"/>
            <a:stretch>
              <a:fillRect l="0" t="0" r="0" b="0"/>
            </a:stretch>
          </a:blipFill>
        </p:spPr>
      </p:sp>
      <p:sp>
        <p:nvSpPr>
          <p:cNvPr name="Freeform 5" id="5"/>
          <p:cNvSpPr/>
          <p:nvPr/>
        </p:nvSpPr>
        <p:spPr>
          <a:xfrm flipH="false" flipV="false" rot="0">
            <a:off x="11783916" y="5657106"/>
            <a:ext cx="6504084" cy="2839768"/>
          </a:xfrm>
          <a:custGeom>
            <a:avLst/>
            <a:gdLst/>
            <a:ahLst/>
            <a:cxnLst/>
            <a:rect r="r" b="b" t="t" l="l"/>
            <a:pathLst>
              <a:path h="2839768" w="6504084">
                <a:moveTo>
                  <a:pt x="0" y="0"/>
                </a:moveTo>
                <a:lnTo>
                  <a:pt x="6504084" y="0"/>
                </a:lnTo>
                <a:lnTo>
                  <a:pt x="6504084" y="2839767"/>
                </a:lnTo>
                <a:lnTo>
                  <a:pt x="0" y="2839767"/>
                </a:lnTo>
                <a:lnTo>
                  <a:pt x="0" y="0"/>
                </a:lnTo>
                <a:close/>
              </a:path>
            </a:pathLst>
          </a:custGeom>
          <a:blipFill>
            <a:blip r:embed="rId5"/>
            <a:stretch>
              <a:fillRect l="-13763" t="0" r="-5155"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3901682" y="295454"/>
            <a:ext cx="3858494" cy="4375612"/>
          </a:xfrm>
          <a:custGeom>
            <a:avLst/>
            <a:gdLst/>
            <a:ahLst/>
            <a:cxnLst/>
            <a:rect r="r" b="b" t="t" l="l"/>
            <a:pathLst>
              <a:path h="4375612" w="3858494">
                <a:moveTo>
                  <a:pt x="0" y="0"/>
                </a:moveTo>
                <a:lnTo>
                  <a:pt x="3858494" y="0"/>
                </a:lnTo>
                <a:lnTo>
                  <a:pt x="3858494" y="4375612"/>
                </a:lnTo>
                <a:lnTo>
                  <a:pt x="0" y="4375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813411"/>
            <a:ext cx="13901682" cy="8101964"/>
          </a:xfrm>
          <a:prstGeom prst="rect">
            <a:avLst/>
          </a:prstGeom>
        </p:spPr>
        <p:txBody>
          <a:bodyPr anchor="t" rtlCol="false" tIns="0" lIns="0" bIns="0" rIns="0">
            <a:spAutoFit/>
          </a:bodyPr>
          <a:lstStyle/>
          <a:p>
            <a:pPr algn="ctr" marL="0" indent="0" lvl="1">
              <a:lnSpc>
                <a:spcPts val="6405"/>
              </a:lnSpc>
              <a:spcBef>
                <a:spcPct val="0"/>
              </a:spcBef>
            </a:pPr>
            <a:r>
              <a:rPr lang="en-US" sz="3500">
                <a:solidFill>
                  <a:srgbClr val="8995BB"/>
                </a:solidFill>
                <a:latin typeface="Futura Bold"/>
              </a:rPr>
              <a:t>The automatic recipe generator successfully generates human-like recipes based on provided ingredients. The generated recipes exhibit readability,closely resembling recipes created by humans. Users can input a list of ingredients, and the model produces detailed instructions for preparing a dish incorporating those ingredients. The generated recipes capture culinary nuances and provide step-by-step guidance, making them easy to follow for users of all skill levels. With its ability to mimic human-generated content, automatic recipe generator offers a seamless and enjoyable experience for discovering new recipes and exploring culinary creativity.</a:t>
            </a:r>
          </a:p>
        </p:txBody>
      </p:sp>
      <p:sp>
        <p:nvSpPr>
          <p:cNvPr name="Freeform 4" id="4"/>
          <p:cNvSpPr/>
          <p:nvPr/>
        </p:nvSpPr>
        <p:spPr>
          <a:xfrm flipH="false" flipV="false" rot="0">
            <a:off x="13901682" y="51435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684593" y="294554"/>
            <a:ext cx="1804607" cy="18046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995BB"/>
            </a:solidFill>
          </p:spPr>
        </p:sp>
        <p:sp>
          <p:nvSpPr>
            <p:cNvPr name="TextBox 7" id="7"/>
            <p:cNvSpPr txBox="true"/>
            <p:nvPr/>
          </p:nvSpPr>
          <p:spPr>
            <a:xfrm>
              <a:off x="0" y="117475"/>
              <a:ext cx="711200" cy="492125"/>
            </a:xfrm>
            <a:prstGeom prst="rect">
              <a:avLst/>
            </a:prstGeom>
          </p:spPr>
          <p:txBody>
            <a:bodyPr anchor="ctr" rtlCol="false" tIns="50800" lIns="50800" bIns="50800" rIns="50800"/>
            <a:lstStyle/>
            <a:p>
              <a:pPr algn="ctr">
                <a:lnSpc>
                  <a:spcPts val="3174"/>
                </a:lnSpc>
              </a:pPr>
            </a:p>
          </p:txBody>
        </p:sp>
      </p:grpSp>
      <p:sp>
        <p:nvSpPr>
          <p:cNvPr name="TextBox 8" id="8"/>
          <p:cNvSpPr txBox="true"/>
          <p:nvPr/>
        </p:nvSpPr>
        <p:spPr>
          <a:xfrm rot="0">
            <a:off x="-1865663" y="124004"/>
            <a:ext cx="12914063" cy="1637942"/>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1667356" y="2109063"/>
            <a:ext cx="1268731" cy="1268731"/>
          </a:xfrm>
          <a:custGeom>
            <a:avLst/>
            <a:gdLst/>
            <a:ahLst/>
            <a:cxnLst/>
            <a:rect r="r" b="b" t="t" l="l"/>
            <a:pathLst>
              <a:path h="1268731" w="1268731">
                <a:moveTo>
                  <a:pt x="0" y="0"/>
                </a:moveTo>
                <a:lnTo>
                  <a:pt x="1268731" y="0"/>
                </a:lnTo>
                <a:lnTo>
                  <a:pt x="1268731" y="1268731"/>
                </a:lnTo>
                <a:lnTo>
                  <a:pt x="0" y="1268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1099635" cy="3929201"/>
          </a:xfrm>
          <a:custGeom>
            <a:avLst/>
            <a:gdLst/>
            <a:ahLst/>
            <a:cxnLst/>
            <a:rect r="r" b="b" t="t" l="l"/>
            <a:pathLst>
              <a:path h="3929201" w="11099635">
                <a:moveTo>
                  <a:pt x="0" y="0"/>
                </a:moveTo>
                <a:lnTo>
                  <a:pt x="11099635" y="0"/>
                </a:lnTo>
                <a:lnTo>
                  <a:pt x="11099635" y="3929201"/>
                </a:lnTo>
                <a:lnTo>
                  <a:pt x="0" y="3929201"/>
                </a:lnTo>
                <a:lnTo>
                  <a:pt x="0" y="0"/>
                </a:lnTo>
                <a:close/>
              </a:path>
            </a:pathLst>
          </a:custGeom>
          <a:blipFill>
            <a:blip r:embed="rId4"/>
            <a:stretch>
              <a:fillRect l="0" t="-1046" r="0" b="-17964"/>
            </a:stretch>
          </a:blipFill>
        </p:spPr>
      </p:sp>
      <p:sp>
        <p:nvSpPr>
          <p:cNvPr name="Freeform 4" id="4"/>
          <p:cNvSpPr/>
          <p:nvPr/>
        </p:nvSpPr>
        <p:spPr>
          <a:xfrm flipH="false" flipV="false" rot="0">
            <a:off x="7312707" y="3929201"/>
            <a:ext cx="10975293" cy="6382555"/>
          </a:xfrm>
          <a:custGeom>
            <a:avLst/>
            <a:gdLst/>
            <a:ahLst/>
            <a:cxnLst/>
            <a:rect r="r" b="b" t="t" l="l"/>
            <a:pathLst>
              <a:path h="6382555" w="10975293">
                <a:moveTo>
                  <a:pt x="0" y="0"/>
                </a:moveTo>
                <a:lnTo>
                  <a:pt x="10975293" y="0"/>
                </a:lnTo>
                <a:lnTo>
                  <a:pt x="10975293" y="6382555"/>
                </a:lnTo>
                <a:lnTo>
                  <a:pt x="0" y="6382555"/>
                </a:lnTo>
                <a:lnTo>
                  <a:pt x="0" y="0"/>
                </a:lnTo>
                <a:close/>
              </a:path>
            </a:pathLst>
          </a:custGeom>
          <a:blipFill>
            <a:blip r:embed="rId5"/>
            <a:stretch>
              <a:fillRect l="0" t="0" r="0" b="0"/>
            </a:stretch>
          </a:blipFill>
        </p:spPr>
      </p:sp>
      <p:sp>
        <p:nvSpPr>
          <p:cNvPr name="TextBox 5" id="5"/>
          <p:cNvSpPr txBox="true"/>
          <p:nvPr/>
        </p:nvSpPr>
        <p:spPr>
          <a:xfrm rot="0">
            <a:off x="8273534" y="125832"/>
            <a:ext cx="12914063" cy="1634286"/>
          </a:xfrm>
          <a:prstGeom prst="rect">
            <a:avLst/>
          </a:prstGeom>
        </p:spPr>
        <p:txBody>
          <a:bodyPr anchor="t" rtlCol="false" tIns="0" lIns="0" bIns="0" rIns="0">
            <a:spAutoFit/>
          </a:bodyPr>
          <a:lstStyle/>
          <a:p>
            <a:pPr algn="ctr" marL="0" indent="0" lvl="0">
              <a:lnSpc>
                <a:spcPts val="13398"/>
              </a:lnSpc>
              <a:spcBef>
                <a:spcPct val="0"/>
              </a:spcBef>
            </a:pPr>
            <a:r>
              <a:rPr lang="en-US" sz="9638">
                <a:solidFill>
                  <a:srgbClr val="9EA8C6"/>
                </a:solidFill>
                <a:latin typeface="Cosmic Octo Medium"/>
              </a:rPr>
              <a:t>OUTPUT</a:t>
            </a:r>
          </a:p>
        </p:txBody>
      </p:sp>
      <p:sp>
        <p:nvSpPr>
          <p:cNvPr name="TextBox 6" id="6"/>
          <p:cNvSpPr txBox="true"/>
          <p:nvPr/>
        </p:nvSpPr>
        <p:spPr>
          <a:xfrm rot="0">
            <a:off x="13098012" y="2119423"/>
            <a:ext cx="2944041" cy="624005"/>
          </a:xfrm>
          <a:prstGeom prst="rect">
            <a:avLst/>
          </a:prstGeom>
        </p:spPr>
        <p:txBody>
          <a:bodyPr anchor="t" rtlCol="false" tIns="0" lIns="0" bIns="0" rIns="0">
            <a:spAutoFit/>
          </a:bodyPr>
          <a:lstStyle/>
          <a:p>
            <a:pPr algn="ctr">
              <a:lnSpc>
                <a:spcPts val="5170"/>
              </a:lnSpc>
            </a:pPr>
            <a:r>
              <a:rPr lang="en-US" sz="3693">
                <a:solidFill>
                  <a:srgbClr val="303030"/>
                </a:solidFill>
                <a:latin typeface="Genty Sans"/>
              </a:rPr>
              <a:t>GITHUB LINK </a:t>
            </a:r>
          </a:p>
        </p:txBody>
      </p:sp>
      <p:sp>
        <p:nvSpPr>
          <p:cNvPr name="TextBox 7" id="7"/>
          <p:cNvSpPr txBox="true"/>
          <p:nvPr/>
        </p:nvSpPr>
        <p:spPr>
          <a:xfrm rot="0">
            <a:off x="13507587" y="2766735"/>
            <a:ext cx="4292143" cy="727163"/>
          </a:xfrm>
          <a:prstGeom prst="rect">
            <a:avLst/>
          </a:prstGeom>
        </p:spPr>
        <p:txBody>
          <a:bodyPr anchor="t" rtlCol="false" tIns="0" lIns="0" bIns="0" rIns="0">
            <a:spAutoFit/>
          </a:bodyPr>
          <a:lstStyle/>
          <a:p>
            <a:pPr algn="ctr">
              <a:lnSpc>
                <a:spcPts val="2970"/>
              </a:lnSpc>
            </a:pPr>
            <a:r>
              <a:rPr lang="en-US" sz="2121" u="sng">
                <a:solidFill>
                  <a:srgbClr val="000000"/>
                </a:solidFill>
                <a:latin typeface="Canva Sans Bold"/>
              </a:rPr>
              <a:t>https://github.com/SaiShivanie/GEN-AI.git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3" y="3113628"/>
            <a:ext cx="15189484" cy="7942968"/>
          </a:xfrm>
          <a:custGeom>
            <a:avLst/>
            <a:gdLst/>
            <a:ahLst/>
            <a:cxnLst/>
            <a:rect r="r" b="b" t="t" l="l"/>
            <a:pathLst>
              <a:path h="7942968" w="15189484">
                <a:moveTo>
                  <a:pt x="0" y="0"/>
                </a:moveTo>
                <a:lnTo>
                  <a:pt x="15189484" y="0"/>
                </a:lnTo>
                <a:lnTo>
                  <a:pt x="15189484" y="7942968"/>
                </a:lnTo>
                <a:lnTo>
                  <a:pt x="0" y="7942968"/>
                </a:lnTo>
                <a:lnTo>
                  <a:pt x="0" y="0"/>
                </a:lnTo>
                <a:close/>
              </a:path>
            </a:pathLst>
          </a:custGeom>
          <a:blipFill>
            <a:blip r:embed="rId2"/>
            <a:stretch>
              <a:fillRect l="0" t="0" r="0" b="-20715"/>
            </a:stretch>
          </a:blipFill>
        </p:spPr>
      </p:sp>
      <p:sp>
        <p:nvSpPr>
          <p:cNvPr name="Freeform 3" id="3"/>
          <p:cNvSpPr/>
          <p:nvPr/>
        </p:nvSpPr>
        <p:spPr>
          <a:xfrm flipH="false" flipV="false" rot="0">
            <a:off x="7621524" y="4268033"/>
            <a:ext cx="3044952" cy="4114800"/>
          </a:xfrm>
          <a:custGeom>
            <a:avLst/>
            <a:gdLst/>
            <a:ahLst/>
            <a:cxnLst/>
            <a:rect r="r" b="b" t="t" l="l"/>
            <a:pathLst>
              <a:path h="4114800" w="3044952">
                <a:moveTo>
                  <a:pt x="0" y="0"/>
                </a:moveTo>
                <a:lnTo>
                  <a:pt x="3044952" y="0"/>
                </a:lnTo>
                <a:lnTo>
                  <a:pt x="30449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70776" y="448410"/>
            <a:ext cx="12575099" cy="2432666"/>
          </a:xfrm>
          <a:prstGeom prst="rect">
            <a:avLst/>
          </a:prstGeom>
        </p:spPr>
        <p:txBody>
          <a:bodyPr anchor="t" rtlCol="false" tIns="0" lIns="0" bIns="0" rIns="0">
            <a:spAutoFit/>
          </a:bodyPr>
          <a:lstStyle/>
          <a:p>
            <a:pPr algn="ctr" marL="0" indent="0" lvl="0">
              <a:lnSpc>
                <a:spcPts val="19838"/>
              </a:lnSpc>
              <a:spcBef>
                <a:spcPct val="0"/>
              </a:spcBef>
            </a:pPr>
            <a:r>
              <a:rPr lang="en-US" sz="14271">
                <a:solidFill>
                  <a:srgbClr val="9EA8C6"/>
                </a:solidFill>
                <a:latin typeface="Cosmic Octo Medium"/>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0" y="7501567"/>
            <a:ext cx="4894531" cy="2785433"/>
          </a:xfrm>
          <a:custGeom>
            <a:avLst/>
            <a:gdLst/>
            <a:ahLst/>
            <a:cxnLst/>
            <a:rect r="r" b="b" t="t" l="l"/>
            <a:pathLst>
              <a:path h="2785433" w="4894531">
                <a:moveTo>
                  <a:pt x="0" y="0"/>
                </a:moveTo>
                <a:lnTo>
                  <a:pt x="4894531" y="0"/>
                </a:lnTo>
                <a:lnTo>
                  <a:pt x="4894531" y="2785433"/>
                </a:lnTo>
                <a:lnTo>
                  <a:pt x="0" y="2785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0865" y="2755795"/>
            <a:ext cx="16506270" cy="5570866"/>
          </a:xfrm>
          <a:custGeom>
            <a:avLst/>
            <a:gdLst/>
            <a:ahLst/>
            <a:cxnLst/>
            <a:rect r="r" b="b" t="t" l="l"/>
            <a:pathLst>
              <a:path h="5570866" w="16506270">
                <a:moveTo>
                  <a:pt x="0" y="0"/>
                </a:moveTo>
                <a:lnTo>
                  <a:pt x="16506270" y="0"/>
                </a:lnTo>
                <a:lnTo>
                  <a:pt x="16506270" y="5570866"/>
                </a:lnTo>
                <a:lnTo>
                  <a:pt x="0" y="5570866"/>
                </a:lnTo>
                <a:lnTo>
                  <a:pt x="0" y="0"/>
                </a:lnTo>
                <a:close/>
              </a:path>
            </a:pathLst>
          </a:custGeom>
          <a:blipFill>
            <a:blip r:embed="rId4"/>
            <a:stretch>
              <a:fillRect l="0" t="0" r="0" b="0"/>
            </a:stretch>
          </a:blipFill>
        </p:spPr>
      </p:sp>
      <p:sp>
        <p:nvSpPr>
          <p:cNvPr name="Freeform 4" id="4"/>
          <p:cNvSpPr/>
          <p:nvPr/>
        </p:nvSpPr>
        <p:spPr>
          <a:xfrm flipH="false" flipV="false" rot="0">
            <a:off x="12120305" y="0"/>
            <a:ext cx="6167695" cy="6122839"/>
          </a:xfrm>
          <a:custGeom>
            <a:avLst/>
            <a:gdLst/>
            <a:ahLst/>
            <a:cxnLst/>
            <a:rect r="r" b="b" t="t" l="l"/>
            <a:pathLst>
              <a:path h="6122839" w="6167695">
                <a:moveTo>
                  <a:pt x="0" y="0"/>
                </a:moveTo>
                <a:lnTo>
                  <a:pt x="6167695" y="0"/>
                </a:lnTo>
                <a:lnTo>
                  <a:pt x="6167695" y="6122839"/>
                </a:lnTo>
                <a:lnTo>
                  <a:pt x="0" y="6122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823226" y="4290614"/>
            <a:ext cx="14641547" cy="2539328"/>
          </a:xfrm>
          <a:prstGeom prst="rect">
            <a:avLst/>
          </a:prstGeom>
        </p:spPr>
        <p:txBody>
          <a:bodyPr anchor="t" rtlCol="false" tIns="0" lIns="0" bIns="0" rIns="0">
            <a:spAutoFit/>
          </a:bodyPr>
          <a:lstStyle/>
          <a:p>
            <a:pPr algn="ctr" marL="0" indent="0" lvl="0">
              <a:lnSpc>
                <a:spcPts val="9996"/>
              </a:lnSpc>
            </a:pPr>
            <a:r>
              <a:rPr lang="en-US" sz="8617">
                <a:solidFill>
                  <a:srgbClr val="8995BB"/>
                </a:solidFill>
                <a:latin typeface="Cosmic Octo Medium"/>
              </a:rPr>
              <a:t>AUTOMATIC RECIPE GENERATOR</a:t>
            </a:r>
          </a:p>
        </p:txBody>
      </p:sp>
      <p:sp>
        <p:nvSpPr>
          <p:cNvPr name="TextBox 6" id="6"/>
          <p:cNvSpPr txBox="true"/>
          <p:nvPr/>
        </p:nvSpPr>
        <p:spPr>
          <a:xfrm rot="0">
            <a:off x="4016601" y="544183"/>
            <a:ext cx="10254798" cy="1576015"/>
          </a:xfrm>
          <a:prstGeom prst="rect">
            <a:avLst/>
          </a:prstGeom>
        </p:spPr>
        <p:txBody>
          <a:bodyPr anchor="t" rtlCol="false" tIns="0" lIns="0" bIns="0" rIns="0">
            <a:spAutoFit/>
          </a:bodyPr>
          <a:lstStyle/>
          <a:p>
            <a:pPr algn="ctr">
              <a:lnSpc>
                <a:spcPts val="12880"/>
              </a:lnSpc>
            </a:pPr>
            <a:r>
              <a:rPr lang="en-US" sz="9200">
                <a:solidFill>
                  <a:srgbClr val="9EA8C6"/>
                </a:solidFill>
                <a:latin typeface="Archivo Black"/>
              </a:rPr>
              <a:t>PROJECT TITLE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3469742"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63386" y="508147"/>
            <a:ext cx="2436629" cy="1041105"/>
          </a:xfrm>
          <a:custGeom>
            <a:avLst/>
            <a:gdLst/>
            <a:ahLst/>
            <a:cxnLst/>
            <a:rect r="r" b="b" t="t" l="l"/>
            <a:pathLst>
              <a:path h="1041105" w="2436629">
                <a:moveTo>
                  <a:pt x="0" y="0"/>
                </a:moveTo>
                <a:lnTo>
                  <a:pt x="2436629" y="0"/>
                </a:lnTo>
                <a:lnTo>
                  <a:pt x="2436629" y="1041106"/>
                </a:lnTo>
                <a:lnTo>
                  <a:pt x="0" y="1041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7055"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09931" y="306129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257055" y="5875569"/>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887211" y="6027860"/>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583297" y="2565547"/>
            <a:ext cx="3156956" cy="3830574"/>
          </a:xfrm>
          <a:custGeom>
            <a:avLst/>
            <a:gdLst/>
            <a:ahLst/>
            <a:cxnLst/>
            <a:rect r="r" b="b" t="t" l="l"/>
            <a:pathLst>
              <a:path h="3830574" w="3156956">
                <a:moveTo>
                  <a:pt x="0" y="0"/>
                </a:moveTo>
                <a:lnTo>
                  <a:pt x="3156956" y="0"/>
                </a:lnTo>
                <a:lnTo>
                  <a:pt x="3156956" y="3830574"/>
                </a:lnTo>
                <a:lnTo>
                  <a:pt x="0" y="3830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5400000">
            <a:off x="-3055302" y="4315304"/>
            <a:ext cx="8268156" cy="1617836"/>
          </a:xfrm>
          <a:prstGeom prst="rect">
            <a:avLst/>
          </a:prstGeom>
        </p:spPr>
        <p:txBody>
          <a:bodyPr anchor="t" rtlCol="false" tIns="0" lIns="0" bIns="0" rIns="0">
            <a:spAutoFit/>
          </a:bodyPr>
          <a:lstStyle/>
          <a:p>
            <a:pPr algn="ctr" marL="0" indent="0" lvl="0">
              <a:lnSpc>
                <a:spcPts val="13108"/>
              </a:lnSpc>
              <a:spcBef>
                <a:spcPct val="0"/>
              </a:spcBef>
            </a:pPr>
            <a:r>
              <a:rPr lang="en-US" sz="9430">
                <a:solidFill>
                  <a:srgbClr val="9EA8C6"/>
                </a:solidFill>
                <a:latin typeface="Cosmic Octo Medium"/>
              </a:rPr>
              <a:t>AGENDA</a:t>
            </a:r>
          </a:p>
        </p:txBody>
      </p:sp>
      <p:sp>
        <p:nvSpPr>
          <p:cNvPr name="TextBox 10" id="10"/>
          <p:cNvSpPr txBox="true"/>
          <p:nvPr/>
        </p:nvSpPr>
        <p:spPr>
          <a:xfrm rot="0">
            <a:off x="11763386" y="1943786"/>
            <a:ext cx="4922273" cy="546227"/>
          </a:xfrm>
          <a:prstGeom prst="rect">
            <a:avLst/>
          </a:prstGeom>
        </p:spPr>
        <p:txBody>
          <a:bodyPr anchor="t" rtlCol="false" tIns="0" lIns="0" bIns="0" rIns="0">
            <a:spAutoFit/>
          </a:bodyPr>
          <a:lstStyle/>
          <a:p>
            <a:pPr algn="just" marL="0" indent="0" lvl="0">
              <a:lnSpc>
                <a:spcPts val="3603"/>
              </a:lnSpc>
              <a:spcBef>
                <a:spcPct val="0"/>
              </a:spcBef>
            </a:pPr>
            <a:r>
              <a:rPr lang="en-US" sz="3399" spc="67">
                <a:solidFill>
                  <a:srgbClr val="8995BB"/>
                </a:solidFill>
                <a:latin typeface="Futura Ultra-Bold"/>
              </a:rPr>
              <a:t>PROJECT OVERVIEW</a:t>
            </a:r>
          </a:p>
        </p:txBody>
      </p:sp>
      <p:sp>
        <p:nvSpPr>
          <p:cNvPr name="TextBox 11" id="11"/>
          <p:cNvSpPr txBox="true"/>
          <p:nvPr/>
        </p:nvSpPr>
        <p:spPr>
          <a:xfrm rot="0">
            <a:off x="11887211" y="7316670"/>
            <a:ext cx="3149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MODELLING</a:t>
            </a:r>
          </a:p>
        </p:txBody>
      </p:sp>
      <p:sp>
        <p:nvSpPr>
          <p:cNvPr name="TextBox 12" id="12"/>
          <p:cNvSpPr txBox="true"/>
          <p:nvPr/>
        </p:nvSpPr>
        <p:spPr>
          <a:xfrm rot="0">
            <a:off x="3188738" y="1953311"/>
            <a:ext cx="5435267" cy="515874"/>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PROBLEM STATEMENT</a:t>
            </a:r>
          </a:p>
        </p:txBody>
      </p:sp>
      <p:sp>
        <p:nvSpPr>
          <p:cNvPr name="TextBox 13" id="13"/>
          <p:cNvSpPr txBox="true"/>
          <p:nvPr/>
        </p:nvSpPr>
        <p:spPr>
          <a:xfrm rot="0">
            <a:off x="3188738" y="4502445"/>
            <a:ext cx="4394559"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 END USERS</a:t>
            </a:r>
          </a:p>
        </p:txBody>
      </p:sp>
      <p:sp>
        <p:nvSpPr>
          <p:cNvPr name="TextBox 14" id="14"/>
          <p:cNvSpPr txBox="true"/>
          <p:nvPr/>
        </p:nvSpPr>
        <p:spPr>
          <a:xfrm rot="0">
            <a:off x="11763386" y="4502445"/>
            <a:ext cx="5833645"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SOLUTION AND ITS VALUE PROPOSITION</a:t>
            </a:r>
          </a:p>
        </p:txBody>
      </p:sp>
      <p:sp>
        <p:nvSpPr>
          <p:cNvPr name="TextBox 15" id="15"/>
          <p:cNvSpPr txBox="true"/>
          <p:nvPr/>
        </p:nvSpPr>
        <p:spPr>
          <a:xfrm rot="0">
            <a:off x="3172170" y="7097649"/>
            <a:ext cx="4385034" cy="953915"/>
          </a:xfrm>
          <a:prstGeom prst="rect">
            <a:avLst/>
          </a:prstGeom>
        </p:spPr>
        <p:txBody>
          <a:bodyPr anchor="t" rtlCol="false" tIns="0" lIns="0" bIns="0" rIns="0">
            <a:spAutoFit/>
          </a:bodyPr>
          <a:lstStyle/>
          <a:p>
            <a:pPr marL="0" indent="0" lvl="0">
              <a:lnSpc>
                <a:spcPts val="3497"/>
              </a:lnSpc>
              <a:spcBef>
                <a:spcPct val="0"/>
              </a:spcBef>
            </a:pPr>
            <a:r>
              <a:rPr lang="en-US" sz="3299" spc="65">
                <a:solidFill>
                  <a:srgbClr val="8995BB"/>
                </a:solidFill>
                <a:latin typeface="Futura Ultra-Bold"/>
              </a:rPr>
              <a:t>THE WOW IN THE  SOLUTION</a:t>
            </a:r>
          </a:p>
        </p:txBody>
      </p:sp>
      <p:sp>
        <p:nvSpPr>
          <p:cNvPr name="Freeform 16" id="16"/>
          <p:cNvSpPr/>
          <p:nvPr/>
        </p:nvSpPr>
        <p:spPr>
          <a:xfrm flipH="false" flipV="false" rot="0">
            <a:off x="8624004" y="7974711"/>
            <a:ext cx="2436629" cy="1041105"/>
          </a:xfrm>
          <a:custGeom>
            <a:avLst/>
            <a:gdLst/>
            <a:ahLst/>
            <a:cxnLst/>
            <a:rect r="r" b="b" t="t" l="l"/>
            <a:pathLst>
              <a:path h="1041105" w="2436629">
                <a:moveTo>
                  <a:pt x="0" y="0"/>
                </a:moveTo>
                <a:lnTo>
                  <a:pt x="2436629" y="0"/>
                </a:lnTo>
                <a:lnTo>
                  <a:pt x="2436629" y="1041105"/>
                </a:lnTo>
                <a:lnTo>
                  <a:pt x="0" y="104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8614119" y="9130116"/>
            <a:ext cx="3149267" cy="515820"/>
          </a:xfrm>
          <a:prstGeom prst="rect">
            <a:avLst/>
          </a:prstGeom>
        </p:spPr>
        <p:txBody>
          <a:bodyPr anchor="t" rtlCol="false" tIns="0" lIns="0" bIns="0" rIns="0">
            <a:spAutoFit/>
          </a:bodyPr>
          <a:lstStyle/>
          <a:p>
            <a:pPr algn="just" marL="0" indent="0" lvl="0">
              <a:lnSpc>
                <a:spcPts val="3497"/>
              </a:lnSpc>
              <a:spcBef>
                <a:spcPct val="0"/>
              </a:spcBef>
            </a:pPr>
            <a:r>
              <a:rPr lang="en-US" sz="3299" spc="65">
                <a:solidFill>
                  <a:srgbClr val="8995BB"/>
                </a:solidFill>
                <a:latin typeface="Futura Ultra-Bold"/>
              </a:rPr>
              <a:t>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111" cy="3537251"/>
          </a:xfrm>
          <a:custGeom>
            <a:avLst/>
            <a:gdLst/>
            <a:ahLst/>
            <a:cxnLst/>
            <a:rect r="r" b="b" t="t" l="l"/>
            <a:pathLst>
              <a:path h="3537251" w="2296111">
                <a:moveTo>
                  <a:pt x="0" y="0"/>
                </a:moveTo>
                <a:lnTo>
                  <a:pt x="2296111" y="0"/>
                </a:lnTo>
                <a:lnTo>
                  <a:pt x="2296111" y="3537251"/>
                </a:lnTo>
                <a:lnTo>
                  <a:pt x="0" y="3537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85058" y="413067"/>
            <a:ext cx="11874242" cy="1116967"/>
          </a:xfrm>
          <a:prstGeom prst="rect">
            <a:avLst/>
          </a:prstGeom>
        </p:spPr>
        <p:txBody>
          <a:bodyPr anchor="t" rtlCol="false" tIns="0" lIns="0" bIns="0" rIns="0">
            <a:spAutoFit/>
          </a:bodyPr>
          <a:lstStyle/>
          <a:p>
            <a:pPr algn="ctr" marL="0" indent="0" lvl="0">
              <a:lnSpc>
                <a:spcPts val="9181"/>
              </a:lnSpc>
              <a:spcBef>
                <a:spcPct val="0"/>
              </a:spcBef>
            </a:pPr>
            <a:r>
              <a:rPr lang="en-US" sz="6605">
                <a:solidFill>
                  <a:srgbClr val="9EA8C6"/>
                </a:solidFill>
                <a:latin typeface="Cosmic Octo Medium"/>
              </a:rPr>
              <a:t>PROBLEM STATEMENT</a:t>
            </a:r>
          </a:p>
        </p:txBody>
      </p:sp>
      <p:sp>
        <p:nvSpPr>
          <p:cNvPr name="TextBox 4" id="4"/>
          <p:cNvSpPr txBox="true"/>
          <p:nvPr/>
        </p:nvSpPr>
        <p:spPr>
          <a:xfrm rot="0">
            <a:off x="5038120" y="1647182"/>
            <a:ext cx="12221180" cy="13028295"/>
          </a:xfrm>
          <a:prstGeom prst="rect">
            <a:avLst/>
          </a:prstGeom>
        </p:spPr>
        <p:txBody>
          <a:bodyPr anchor="t" rtlCol="false" tIns="0" lIns="0" bIns="0" rIns="0">
            <a:spAutoFit/>
          </a:bodyPr>
          <a:lstStyle/>
          <a:p>
            <a:pPr algn="just">
              <a:lnSpc>
                <a:spcPts val="6089"/>
              </a:lnSpc>
            </a:pPr>
            <a:r>
              <a:rPr lang="en-US" sz="3000">
                <a:solidFill>
                  <a:srgbClr val="0B064D"/>
                </a:solidFill>
                <a:latin typeface="Canva Sans Bold"/>
              </a:rPr>
              <a:t>The task is to develop an automatic recipe generator capable of producing human-like instructions based on provided ingredients. Using advanced natural language processing techniques and the GPT-2 model, the system should generate coherent and realistic recipes tailored to user inputs. This solution aims to streamline the recipe creation process, assist in meal planning, and inspire culinary creativity. The generated recipes should mimic the style and structure of human-generated content while offering a convenient and efficient alternative for recipe discovery and generation.</a:t>
            </a: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a:lnSpc>
                <a:spcPts val="6089"/>
              </a:lnSpc>
            </a:pPr>
          </a:p>
          <a:p>
            <a:pPr algn="just" marL="0" indent="0" lvl="1">
              <a:lnSpc>
                <a:spcPts val="608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565275" y="3870778"/>
            <a:ext cx="3163564" cy="3686357"/>
          </a:xfrm>
          <a:custGeom>
            <a:avLst/>
            <a:gdLst/>
            <a:ahLst/>
            <a:cxnLst/>
            <a:rect r="r" b="b" t="t" l="l"/>
            <a:pathLst>
              <a:path h="3686357" w="3163564">
                <a:moveTo>
                  <a:pt x="0" y="0"/>
                </a:moveTo>
                <a:lnTo>
                  <a:pt x="3163565" y="0"/>
                </a:lnTo>
                <a:lnTo>
                  <a:pt x="3163565" y="3686357"/>
                </a:lnTo>
                <a:lnTo>
                  <a:pt x="0" y="3686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231" y="200258"/>
            <a:ext cx="9626283" cy="1011922"/>
          </a:xfrm>
          <a:prstGeom prst="rect">
            <a:avLst/>
          </a:prstGeom>
        </p:spPr>
        <p:txBody>
          <a:bodyPr anchor="t" rtlCol="false" tIns="0" lIns="0" bIns="0" rIns="0">
            <a:spAutoFit/>
          </a:bodyPr>
          <a:lstStyle/>
          <a:p>
            <a:pPr algn="l" marL="0" indent="0" lvl="0">
              <a:lnSpc>
                <a:spcPts val="8203"/>
              </a:lnSpc>
              <a:spcBef>
                <a:spcPct val="0"/>
              </a:spcBef>
            </a:pPr>
            <a:r>
              <a:rPr lang="en-US" sz="5901">
                <a:solidFill>
                  <a:srgbClr val="9EA8C6"/>
                </a:solidFill>
                <a:latin typeface="Cosmic Octo Medium"/>
              </a:rPr>
              <a:t>PROJECT OVERVIEW</a:t>
            </a:r>
          </a:p>
        </p:txBody>
      </p:sp>
      <p:sp>
        <p:nvSpPr>
          <p:cNvPr name="TextBox 4" id="4"/>
          <p:cNvSpPr txBox="true"/>
          <p:nvPr/>
        </p:nvSpPr>
        <p:spPr>
          <a:xfrm rot="0">
            <a:off x="4058422" y="1644650"/>
            <a:ext cx="13982781" cy="44437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Automatic Recipe Generator is a Python code that leverages the GPT-2 model, a powerful </a:t>
            </a:r>
            <a:r>
              <a:rPr lang="en-US" sz="2799">
                <a:solidFill>
                  <a:srgbClr val="0B064D"/>
                </a:solidFill>
                <a:latin typeface="Canva Sans Bold"/>
              </a:rPr>
              <a:t>language model, in combination with the Transformers library to automatically create detailed recipes based on a list of ingredients provided by the user. The tokenizer is configured to better suit the recipe generation task. Then a dataset of Indian food recipes is loaded. It performs initial data preprocessing, shuffling the dataset for variety and resetting the index. For model training, a custom dataset class(RecipeDataset) is defined. This class tokenizes and encodes the recipe strings, generating input ID’s and attention masks.</a:t>
            </a:r>
          </a:p>
        </p:txBody>
      </p:sp>
      <p:sp>
        <p:nvSpPr>
          <p:cNvPr name="TextBox 5" id="5"/>
          <p:cNvSpPr txBox="true"/>
          <p:nvPr/>
        </p:nvSpPr>
        <p:spPr>
          <a:xfrm rot="0">
            <a:off x="4058422" y="6517005"/>
            <a:ext cx="13886222" cy="2957830"/>
          </a:xfrm>
          <a:prstGeom prst="rect">
            <a:avLst/>
          </a:prstGeom>
        </p:spPr>
        <p:txBody>
          <a:bodyPr anchor="t" rtlCol="false" tIns="0" lIns="0" bIns="0" rIns="0">
            <a:spAutoFit/>
          </a:bodyPr>
          <a:lstStyle/>
          <a:p>
            <a:pPr algn="just">
              <a:lnSpc>
                <a:spcPts val="3919"/>
              </a:lnSpc>
            </a:pPr>
            <a:r>
              <a:rPr lang="en-US" sz="2799">
                <a:solidFill>
                  <a:srgbClr val="0B064D"/>
                </a:solidFill>
                <a:latin typeface="Canva Sans Bold"/>
              </a:rPr>
              <a:t>The GPT-2 model is fine-tuned on the recipe dataset. The training process includes configuring </a:t>
            </a:r>
            <a:r>
              <a:rPr lang="en-US" sz="2799">
                <a:solidFill>
                  <a:srgbClr val="0B064D"/>
                </a:solidFill>
                <a:latin typeface="Canva Sans Bold"/>
              </a:rPr>
              <a:t>various training parameters and utilizing the Trainer class from Transformers. The model learns to generate contextual relevant recipes. A function is created to generate recipes where a list of ingredients are given as input, constructs a recipe prompt, and utilizes the fine-tuned GPT-2 model to generate text. The generated text is returned as a complete recipe.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406281" y="1674965"/>
            <a:ext cx="2713091" cy="2709699"/>
          </a:xfrm>
          <a:custGeom>
            <a:avLst/>
            <a:gdLst/>
            <a:ahLst/>
            <a:cxnLst/>
            <a:rect r="r" b="b" t="t" l="l"/>
            <a:pathLst>
              <a:path h="2709699" w="2713091">
                <a:moveTo>
                  <a:pt x="0" y="0"/>
                </a:moveTo>
                <a:lnTo>
                  <a:pt x="2713091" y="0"/>
                </a:lnTo>
                <a:lnTo>
                  <a:pt x="2713091" y="2709700"/>
                </a:lnTo>
                <a:lnTo>
                  <a:pt x="0" y="2709700"/>
                </a:lnTo>
                <a:lnTo>
                  <a:pt x="0" y="0"/>
                </a:lnTo>
                <a:close/>
              </a:path>
            </a:pathLst>
          </a:custGeom>
          <a:blipFill>
            <a:blip r:embed="rId2"/>
            <a:stretch>
              <a:fillRect l="0" t="0" r="0" b="0"/>
            </a:stretch>
          </a:blipFill>
        </p:spPr>
      </p:sp>
      <p:sp>
        <p:nvSpPr>
          <p:cNvPr name="Freeform 3" id="3"/>
          <p:cNvSpPr/>
          <p:nvPr/>
        </p:nvSpPr>
        <p:spPr>
          <a:xfrm flipH="false" flipV="false" rot="0">
            <a:off x="9286412" y="1619507"/>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4" id="4"/>
          <p:cNvSpPr/>
          <p:nvPr/>
        </p:nvSpPr>
        <p:spPr>
          <a:xfrm flipH="false" flipV="false" rot="0">
            <a:off x="572995" y="5563129"/>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Freeform 5" id="5"/>
          <p:cNvSpPr/>
          <p:nvPr/>
        </p:nvSpPr>
        <p:spPr>
          <a:xfrm flipH="false" flipV="false" rot="0">
            <a:off x="9404439" y="5516991"/>
            <a:ext cx="2713091" cy="2709699"/>
          </a:xfrm>
          <a:custGeom>
            <a:avLst/>
            <a:gdLst/>
            <a:ahLst/>
            <a:cxnLst/>
            <a:rect r="r" b="b" t="t" l="l"/>
            <a:pathLst>
              <a:path h="2709699" w="2713091">
                <a:moveTo>
                  <a:pt x="0" y="0"/>
                </a:moveTo>
                <a:lnTo>
                  <a:pt x="2713091" y="0"/>
                </a:lnTo>
                <a:lnTo>
                  <a:pt x="2713091" y="2709699"/>
                </a:lnTo>
                <a:lnTo>
                  <a:pt x="0" y="2709699"/>
                </a:lnTo>
                <a:lnTo>
                  <a:pt x="0" y="0"/>
                </a:lnTo>
                <a:close/>
              </a:path>
            </a:pathLst>
          </a:custGeom>
          <a:blipFill>
            <a:blip r:embed="rId2"/>
            <a:stretch>
              <a:fillRect l="0" t="0" r="0" b="0"/>
            </a:stretch>
          </a:blipFill>
        </p:spPr>
      </p:sp>
      <p:sp>
        <p:nvSpPr>
          <p:cNvPr name="TextBox 6" id="6"/>
          <p:cNvSpPr txBox="true"/>
          <p:nvPr/>
        </p:nvSpPr>
        <p:spPr>
          <a:xfrm rot="0">
            <a:off x="406281" y="355958"/>
            <a:ext cx="20965020" cy="1202609"/>
          </a:xfrm>
          <a:prstGeom prst="rect">
            <a:avLst/>
          </a:prstGeom>
        </p:spPr>
        <p:txBody>
          <a:bodyPr anchor="t" rtlCol="false" tIns="0" lIns="0" bIns="0" rIns="0">
            <a:spAutoFit/>
          </a:bodyPr>
          <a:lstStyle/>
          <a:p>
            <a:pPr algn="l" marL="0" indent="0" lvl="0">
              <a:lnSpc>
                <a:spcPts val="9729"/>
              </a:lnSpc>
              <a:spcBef>
                <a:spcPct val="0"/>
              </a:spcBef>
            </a:pPr>
            <a:r>
              <a:rPr lang="en-US" sz="6999">
                <a:solidFill>
                  <a:srgbClr val="9EA8C6"/>
                </a:solidFill>
                <a:latin typeface="Cosmic Octo Medium"/>
              </a:rPr>
              <a:t>END USERS</a:t>
            </a:r>
          </a:p>
        </p:txBody>
      </p:sp>
      <p:sp>
        <p:nvSpPr>
          <p:cNvPr name="TextBox 7" id="7"/>
          <p:cNvSpPr txBox="true"/>
          <p:nvPr/>
        </p:nvSpPr>
        <p:spPr>
          <a:xfrm rot="0">
            <a:off x="12285253" y="5793883"/>
            <a:ext cx="6002747" cy="2692494"/>
          </a:xfrm>
          <a:prstGeom prst="rect">
            <a:avLst/>
          </a:prstGeom>
        </p:spPr>
        <p:txBody>
          <a:bodyPr anchor="t" rtlCol="false" tIns="0" lIns="0" bIns="0" rIns="0">
            <a:spAutoFit/>
          </a:bodyPr>
          <a:lstStyle/>
          <a:p>
            <a:pPr marL="0" indent="0" lvl="1">
              <a:lnSpc>
                <a:spcPts val="4340"/>
              </a:lnSpc>
            </a:pPr>
            <a:r>
              <a:rPr lang="en-US" sz="3100" u="sng">
                <a:solidFill>
                  <a:srgbClr val="0B064D"/>
                </a:solidFill>
                <a:latin typeface="Canva Sans Bold"/>
              </a:rPr>
              <a:t>Cooking Novices:</a:t>
            </a:r>
            <a:r>
              <a:rPr lang="en-US" sz="3100">
                <a:solidFill>
                  <a:srgbClr val="0B064D"/>
                </a:solidFill>
                <a:latin typeface="Canva Sans Bold"/>
              </a:rPr>
              <a:t> Beginners in the kitchen who benefit from guided recipe suggestions to build their cooking skills and confidence</a:t>
            </a:r>
          </a:p>
        </p:txBody>
      </p:sp>
      <p:sp>
        <p:nvSpPr>
          <p:cNvPr name="TextBox 8" id="8"/>
          <p:cNvSpPr txBox="true"/>
          <p:nvPr/>
        </p:nvSpPr>
        <p:spPr>
          <a:xfrm rot="0">
            <a:off x="3444907" y="2011420"/>
            <a:ext cx="5990801" cy="2861294"/>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Home Cooks:</a:t>
            </a:r>
            <a:r>
              <a:rPr lang="en-US" sz="3099">
                <a:solidFill>
                  <a:srgbClr val="0B064D"/>
                </a:solidFill>
                <a:latin typeface="Canva Sans Bold"/>
              </a:rPr>
              <a:t> Individuals who enjoy cooking at home and seek inspiration for new recipes using ingredients they have on hand.</a:t>
            </a:r>
          </a:p>
        </p:txBody>
      </p:sp>
      <p:sp>
        <p:nvSpPr>
          <p:cNvPr name="TextBox 9" id="9"/>
          <p:cNvSpPr txBox="true"/>
          <p:nvPr/>
        </p:nvSpPr>
        <p:spPr>
          <a:xfrm rot="0">
            <a:off x="12303267" y="1562357"/>
            <a:ext cx="6277669" cy="3442265"/>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Busy Professionals:</a:t>
            </a:r>
            <a:r>
              <a:rPr lang="en-US" sz="3099">
                <a:solidFill>
                  <a:srgbClr val="0B064D"/>
                </a:solidFill>
                <a:latin typeface="Canva Sans Bold"/>
              </a:rPr>
              <a:t> Individuals with limited time for meal planning and preparation who rely on quick and convenient recipe suggestions for their daily cooking needs.</a:t>
            </a:r>
          </a:p>
        </p:txBody>
      </p:sp>
      <p:sp>
        <p:nvSpPr>
          <p:cNvPr name="TextBox 10" id="10"/>
          <p:cNvSpPr txBox="true"/>
          <p:nvPr/>
        </p:nvSpPr>
        <p:spPr>
          <a:xfrm rot="0">
            <a:off x="1465372" y="2822224"/>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01</a:t>
            </a:r>
          </a:p>
        </p:txBody>
      </p:sp>
      <p:sp>
        <p:nvSpPr>
          <p:cNvPr name="TextBox 11" id="11"/>
          <p:cNvSpPr txBox="true"/>
          <p:nvPr/>
        </p:nvSpPr>
        <p:spPr>
          <a:xfrm rot="0">
            <a:off x="10391312" y="2728666"/>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03</a:t>
            </a:r>
          </a:p>
        </p:txBody>
      </p:sp>
      <p:sp>
        <p:nvSpPr>
          <p:cNvPr name="TextBox 12" id="12"/>
          <p:cNvSpPr txBox="true"/>
          <p:nvPr/>
        </p:nvSpPr>
        <p:spPr>
          <a:xfrm rot="0">
            <a:off x="3565627" y="5784358"/>
            <a:ext cx="5730310" cy="3442590"/>
          </a:xfrm>
          <a:prstGeom prst="rect">
            <a:avLst/>
          </a:prstGeom>
        </p:spPr>
        <p:txBody>
          <a:bodyPr anchor="t" rtlCol="false" tIns="0" lIns="0" bIns="0" rIns="0">
            <a:spAutoFit/>
          </a:bodyPr>
          <a:lstStyle/>
          <a:p>
            <a:pPr marL="0" indent="0" lvl="1">
              <a:lnSpc>
                <a:spcPts val="4587"/>
              </a:lnSpc>
            </a:pPr>
            <a:r>
              <a:rPr lang="en-US" sz="3099" u="sng">
                <a:solidFill>
                  <a:srgbClr val="0B064D"/>
                </a:solidFill>
                <a:latin typeface="Canva Sans Bold"/>
              </a:rPr>
              <a:t>Food Enthusiasts</a:t>
            </a:r>
            <a:r>
              <a:rPr lang="en-US" sz="3099">
                <a:solidFill>
                  <a:srgbClr val="0B064D"/>
                </a:solidFill>
                <a:latin typeface="Canva Sans Bold"/>
              </a:rPr>
              <a:t>: People passionate about culinary exploration who are eager to discover unique and creative recipes tailored to their tastes.</a:t>
            </a:r>
          </a:p>
        </p:txBody>
      </p:sp>
      <p:sp>
        <p:nvSpPr>
          <p:cNvPr name="TextBox 13" id="13"/>
          <p:cNvSpPr txBox="true"/>
          <p:nvPr/>
        </p:nvSpPr>
        <p:spPr>
          <a:xfrm rot="0">
            <a:off x="1667576" y="6684181"/>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02</a:t>
            </a:r>
          </a:p>
        </p:txBody>
      </p:sp>
      <p:sp>
        <p:nvSpPr>
          <p:cNvPr name="TextBox 14" id="14"/>
          <p:cNvSpPr txBox="true"/>
          <p:nvPr/>
        </p:nvSpPr>
        <p:spPr>
          <a:xfrm rot="0">
            <a:off x="10486562" y="6626149"/>
            <a:ext cx="3870027" cy="472332"/>
          </a:xfrm>
          <a:prstGeom prst="rect">
            <a:avLst/>
          </a:prstGeom>
        </p:spPr>
        <p:txBody>
          <a:bodyPr anchor="t" rtlCol="false" tIns="0" lIns="0" bIns="0" rIns="0">
            <a:spAutoFit/>
          </a:bodyPr>
          <a:lstStyle/>
          <a:p>
            <a:pPr marL="0" indent="0" lvl="0">
              <a:lnSpc>
                <a:spcPts val="3180"/>
              </a:lnSpc>
              <a:spcBef>
                <a:spcPct val="0"/>
              </a:spcBef>
            </a:pPr>
            <a:r>
              <a:rPr lang="en-US" sz="3000" strike="noStrike" u="none">
                <a:solidFill>
                  <a:srgbClr val="8995BB"/>
                </a:solidFill>
                <a:latin typeface="Futura Bold"/>
              </a:rPr>
              <a:t> 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grpSp>
        <p:nvGrpSpPr>
          <p:cNvPr name="Group 2" id="2"/>
          <p:cNvGrpSpPr/>
          <p:nvPr/>
        </p:nvGrpSpPr>
        <p:grpSpPr>
          <a:xfrm rot="0">
            <a:off x="418281" y="3444760"/>
            <a:ext cx="7435063" cy="7818535"/>
            <a:chOff x="0" y="0"/>
            <a:chExt cx="9913417" cy="10424714"/>
          </a:xfrm>
        </p:grpSpPr>
        <p:pic>
          <p:nvPicPr>
            <p:cNvPr name="Picture 3" id="3"/>
            <p:cNvPicPr>
              <a:picLocks noChangeAspect="true"/>
            </p:cNvPicPr>
            <p:nvPr/>
          </p:nvPicPr>
          <p:blipFill>
            <a:blip r:embed="rId2"/>
            <a:srcRect l="4685" t="6765" r="41930" b="9053"/>
            <a:stretch>
              <a:fillRect/>
            </a:stretch>
          </p:blipFill>
          <p:spPr>
            <a:xfrm flipH="false" flipV="false">
              <a:off x="0" y="0"/>
              <a:ext cx="9913417" cy="10424714"/>
            </a:xfrm>
            <a:prstGeom prst="rect">
              <a:avLst/>
            </a:prstGeom>
          </p:spPr>
        </p:pic>
      </p:grpSp>
      <p:sp>
        <p:nvSpPr>
          <p:cNvPr name="TextBox 4" id="4"/>
          <p:cNvSpPr txBox="true"/>
          <p:nvPr/>
        </p:nvSpPr>
        <p:spPr>
          <a:xfrm rot="0">
            <a:off x="418281" y="76349"/>
            <a:ext cx="8725719" cy="3368412"/>
          </a:xfrm>
          <a:prstGeom prst="rect">
            <a:avLst/>
          </a:prstGeom>
        </p:spPr>
        <p:txBody>
          <a:bodyPr anchor="t" rtlCol="false" tIns="0" lIns="0" bIns="0" rIns="0">
            <a:spAutoFit/>
          </a:bodyPr>
          <a:lstStyle/>
          <a:p>
            <a:pPr algn="l" marL="0" indent="0" lvl="0">
              <a:lnSpc>
                <a:spcPts val="8962"/>
              </a:lnSpc>
              <a:spcBef>
                <a:spcPct val="0"/>
              </a:spcBef>
            </a:pPr>
            <a:r>
              <a:rPr lang="en-US" sz="6448">
                <a:solidFill>
                  <a:srgbClr val="9EA8C6"/>
                </a:solidFill>
                <a:latin typeface="Cosmic Octo Medium"/>
              </a:rPr>
              <a:t>SOLUTION AND ITS VALUE PROPOSITION</a:t>
            </a:r>
          </a:p>
        </p:txBody>
      </p:sp>
      <p:sp>
        <p:nvSpPr>
          <p:cNvPr name="TextBox 5" id="5"/>
          <p:cNvSpPr txBox="true"/>
          <p:nvPr/>
        </p:nvSpPr>
        <p:spPr>
          <a:xfrm rot="0">
            <a:off x="9144000" y="319622"/>
            <a:ext cx="8788761" cy="9581515"/>
          </a:xfrm>
          <a:prstGeom prst="rect">
            <a:avLst/>
          </a:prstGeom>
        </p:spPr>
        <p:txBody>
          <a:bodyPr anchor="t" rtlCol="false" tIns="0" lIns="0" bIns="0" rIns="0">
            <a:spAutoFit/>
          </a:bodyPr>
          <a:lstStyle/>
          <a:p>
            <a:pPr>
              <a:lnSpc>
                <a:spcPts val="4759"/>
              </a:lnSpc>
            </a:pPr>
            <a:r>
              <a:rPr lang="en-US" sz="3399">
                <a:solidFill>
                  <a:srgbClr val="0B064D"/>
                </a:solidFill>
                <a:latin typeface="Canva Sans Bold"/>
              </a:rPr>
              <a:t>Automatic recipe generator utilizes natural language processing technology to provide users with personalized and quality recipe suggestions. By inputting their available ingredients, users can instantly receive detailed and coherent recipes to their preferences. The solution streamlines the recipe discovery process, offering convenience and inspiration for home cooks, food enthusiasts, and busy individuals alike. With its ability to mimic human-generated instructions, automatic recipe generator empowers users to explore new culinary creations, save time on meal planning, and unleash their creativity in the kitchen.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TextBox 2" id="2"/>
          <p:cNvSpPr txBox="true"/>
          <p:nvPr/>
        </p:nvSpPr>
        <p:spPr>
          <a:xfrm rot="-5400000">
            <a:off x="-972785" y="3260407"/>
            <a:ext cx="7124478" cy="1335707"/>
          </a:xfrm>
          <a:prstGeom prst="rect">
            <a:avLst/>
          </a:prstGeom>
        </p:spPr>
        <p:txBody>
          <a:bodyPr anchor="t" rtlCol="false" tIns="0" lIns="0" bIns="0" rIns="0">
            <a:spAutoFit/>
          </a:bodyPr>
          <a:lstStyle/>
          <a:p>
            <a:pPr algn="l" marL="0" indent="0" lvl="0">
              <a:lnSpc>
                <a:spcPts val="10841"/>
              </a:lnSpc>
              <a:spcBef>
                <a:spcPct val="0"/>
              </a:spcBef>
            </a:pPr>
            <a:r>
              <a:rPr lang="en-US" sz="7799">
                <a:solidFill>
                  <a:srgbClr val="9EA8C6"/>
                </a:solidFill>
                <a:latin typeface="Cosmic Octo Medium"/>
              </a:rPr>
              <a:t>THE “WOW”</a:t>
            </a:r>
          </a:p>
        </p:txBody>
      </p:sp>
      <p:grpSp>
        <p:nvGrpSpPr>
          <p:cNvPr name="Group 3" id="3"/>
          <p:cNvGrpSpPr/>
          <p:nvPr/>
        </p:nvGrpSpPr>
        <p:grpSpPr>
          <a:xfrm rot="0">
            <a:off x="6644686" y="4247951"/>
            <a:ext cx="3461755" cy="2438599"/>
            <a:chOff x="0" y="0"/>
            <a:chExt cx="911738" cy="642265"/>
          </a:xfrm>
        </p:grpSpPr>
        <p:sp>
          <p:nvSpPr>
            <p:cNvPr name="Freeform 4" id="4"/>
            <p:cNvSpPr/>
            <p:nvPr/>
          </p:nvSpPr>
          <p:spPr>
            <a:xfrm flipH="false" flipV="false" rot="0">
              <a:off x="0" y="0"/>
              <a:ext cx="911738" cy="642265"/>
            </a:xfrm>
            <a:custGeom>
              <a:avLst/>
              <a:gdLst/>
              <a:ahLst/>
              <a:cxnLst/>
              <a:rect r="r" b="b" t="t" l="l"/>
              <a:pathLst>
                <a:path h="642265" w="911738">
                  <a:moveTo>
                    <a:pt x="0" y="0"/>
                  </a:moveTo>
                  <a:lnTo>
                    <a:pt x="911738" y="0"/>
                  </a:lnTo>
                  <a:lnTo>
                    <a:pt x="911738" y="642265"/>
                  </a:lnTo>
                  <a:lnTo>
                    <a:pt x="0" y="642265"/>
                  </a:lnTo>
                  <a:close/>
                </a:path>
              </a:pathLst>
            </a:custGeom>
            <a:solidFill>
              <a:srgbClr val="ECF0F3"/>
            </a:solidFill>
          </p:spPr>
        </p:sp>
        <p:sp>
          <p:nvSpPr>
            <p:cNvPr name="TextBox 5" id="5"/>
            <p:cNvSpPr txBox="true"/>
            <p:nvPr/>
          </p:nvSpPr>
          <p:spPr>
            <a:xfrm>
              <a:off x="0" y="-85725"/>
              <a:ext cx="911738" cy="727990"/>
            </a:xfrm>
            <a:prstGeom prst="rect">
              <a:avLst/>
            </a:prstGeom>
          </p:spPr>
          <p:txBody>
            <a:bodyPr anchor="ctr" rtlCol="false" tIns="50800" lIns="50800" bIns="50800" rIns="50800"/>
            <a:lstStyle/>
            <a:p>
              <a:pPr algn="ctr">
                <a:lnSpc>
                  <a:spcPts val="3079"/>
                </a:lnSpc>
              </a:pPr>
            </a:p>
          </p:txBody>
        </p:sp>
      </p:grpSp>
      <p:sp>
        <p:nvSpPr>
          <p:cNvPr name="Freeform 6" id="6"/>
          <p:cNvSpPr/>
          <p:nvPr/>
        </p:nvSpPr>
        <p:spPr>
          <a:xfrm flipH="false" flipV="false" rot="0">
            <a:off x="0" y="7658379"/>
            <a:ext cx="4271575" cy="2324195"/>
          </a:xfrm>
          <a:custGeom>
            <a:avLst/>
            <a:gdLst/>
            <a:ahLst/>
            <a:cxnLst/>
            <a:rect r="r" b="b" t="t" l="l"/>
            <a:pathLst>
              <a:path h="2324195" w="4271575">
                <a:moveTo>
                  <a:pt x="0" y="0"/>
                </a:moveTo>
                <a:lnTo>
                  <a:pt x="4271575" y="0"/>
                </a:lnTo>
                <a:lnTo>
                  <a:pt x="4271575" y="2324195"/>
                </a:lnTo>
                <a:lnTo>
                  <a:pt x="0" y="2324195"/>
                </a:lnTo>
                <a:lnTo>
                  <a:pt x="0" y="0"/>
                </a:lnTo>
                <a:close/>
              </a:path>
            </a:pathLst>
          </a:custGeom>
          <a:blipFill>
            <a:blip r:embed="rId2"/>
            <a:stretch>
              <a:fillRect l="0" t="-99102" r="0" b="0"/>
            </a:stretch>
          </a:blipFill>
          <a:ln cap="sq">
            <a:noFill/>
            <a:prstDash val="solid"/>
            <a:miter/>
          </a:ln>
        </p:spPr>
      </p:sp>
      <p:sp>
        <p:nvSpPr>
          <p:cNvPr name="TextBox 7" id="7"/>
          <p:cNvSpPr txBox="true"/>
          <p:nvPr/>
        </p:nvSpPr>
        <p:spPr>
          <a:xfrm rot="0">
            <a:off x="4485811" y="308871"/>
            <a:ext cx="9316378" cy="11184369"/>
          </a:xfrm>
          <a:prstGeom prst="rect">
            <a:avLst/>
          </a:prstGeom>
        </p:spPr>
        <p:txBody>
          <a:bodyPr anchor="t" rtlCol="false" tIns="0" lIns="0" bIns="0" rIns="0">
            <a:spAutoFit/>
          </a:bodyPr>
          <a:lstStyle/>
          <a:p>
            <a:pPr algn="just">
              <a:lnSpc>
                <a:spcPts val="4207"/>
              </a:lnSpc>
              <a:spcBef>
                <a:spcPct val="0"/>
              </a:spcBef>
            </a:pPr>
            <a:r>
              <a:rPr lang="en-US" sz="3027">
                <a:solidFill>
                  <a:srgbClr val="0B064D"/>
                </a:solidFill>
                <a:latin typeface="Inter Bold"/>
              </a:rPr>
              <a:t>Au</a:t>
            </a:r>
            <a:r>
              <a:rPr lang="en-US" sz="3027">
                <a:solidFill>
                  <a:srgbClr val="0B064D"/>
                </a:solidFill>
                <a:latin typeface="Inter Bold"/>
              </a:rPr>
              <a:t>tomatic recipe generator</a:t>
            </a:r>
            <a:r>
              <a:rPr lang="en-US" sz="3027" u="sng">
                <a:solidFill>
                  <a:srgbClr val="0B064D"/>
                </a:solidFill>
                <a:latin typeface="Inter Bold"/>
              </a:rPr>
              <a:t> brings the magic of human-like creativity to the digital realm.</a:t>
            </a:r>
            <a:r>
              <a:rPr lang="en-US" sz="3027">
                <a:solidFill>
                  <a:srgbClr val="0B064D"/>
                </a:solidFill>
                <a:latin typeface="Inter Bold"/>
              </a:rPr>
              <a:t> By harnessing the power of advanced natural language processing, the solution offers users an unparalleled experience of discovering, creating, and enjoying delicious recipes effortlessly. With just a few clicks, </a:t>
            </a:r>
            <a:r>
              <a:rPr lang="en-US" sz="3027" u="sng">
                <a:solidFill>
                  <a:srgbClr val="0B064D"/>
                </a:solidFill>
                <a:latin typeface="Inter Bold"/>
              </a:rPr>
              <a:t>users can unlock a world of culinary possibilities tailored to their preferences and ingredients on hand</a:t>
            </a:r>
            <a:r>
              <a:rPr lang="en-US" sz="3027">
                <a:solidFill>
                  <a:srgbClr val="0B064D"/>
                </a:solidFill>
                <a:latin typeface="Inter Bold"/>
              </a:rPr>
              <a:t>. Whether you're a seasoned chef or a kitchen novice, the solution ignites the spark of inspiration and transforms everyday cooking into a delightful adventure. Get ready to be amazed as you explore a treasure trove of mouthwatering recipes that cater to your tastes and preferences like never before.</a:t>
            </a: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a:p>
            <a:pPr algn="just">
              <a:lnSpc>
                <a:spcPts val="4207"/>
              </a:lnSpc>
              <a:spcBef>
                <a:spcPct val="0"/>
              </a:spcBef>
            </a:pPr>
          </a:p>
        </p:txBody>
      </p:sp>
      <p:sp>
        <p:nvSpPr>
          <p:cNvPr name="TextBox 8" id="8"/>
          <p:cNvSpPr txBox="true"/>
          <p:nvPr/>
        </p:nvSpPr>
        <p:spPr>
          <a:xfrm rot="-5400000">
            <a:off x="12348210" y="1855072"/>
            <a:ext cx="7124478" cy="2538476"/>
          </a:xfrm>
          <a:prstGeom prst="rect">
            <a:avLst/>
          </a:prstGeom>
        </p:spPr>
        <p:txBody>
          <a:bodyPr anchor="t" rtlCol="false" tIns="0" lIns="0" bIns="0" rIns="0">
            <a:spAutoFit/>
          </a:bodyPr>
          <a:lstStyle/>
          <a:p>
            <a:pPr algn="l" marL="0" indent="0" lvl="0">
              <a:lnSpc>
                <a:spcPts val="10146"/>
              </a:lnSpc>
              <a:spcBef>
                <a:spcPct val="0"/>
              </a:spcBef>
            </a:pPr>
            <a:r>
              <a:rPr lang="en-US" sz="7299">
                <a:solidFill>
                  <a:srgbClr val="9EA8C6"/>
                </a:solidFill>
                <a:latin typeface="Cosmic Octo Medium"/>
              </a:rPr>
              <a:t>IN THE SOLUTION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0F3"/>
        </a:solidFill>
      </p:bgPr>
    </p:bg>
    <p:spTree>
      <p:nvGrpSpPr>
        <p:cNvPr id="1" name=""/>
        <p:cNvGrpSpPr/>
        <p:nvPr/>
      </p:nvGrpSpPr>
      <p:grpSpPr>
        <a:xfrm>
          <a:off x="0" y="0"/>
          <a:ext cx="0" cy="0"/>
          <a:chOff x="0" y="0"/>
          <a:chExt cx="0" cy="0"/>
        </a:xfrm>
      </p:grpSpPr>
      <p:sp>
        <p:nvSpPr>
          <p:cNvPr name="Freeform 2" id="2"/>
          <p:cNvSpPr/>
          <p:nvPr/>
        </p:nvSpPr>
        <p:spPr>
          <a:xfrm flipH="false" flipV="false" rot="0">
            <a:off x="1276404" y="0"/>
            <a:ext cx="16230546" cy="11353357"/>
          </a:xfrm>
          <a:custGeom>
            <a:avLst/>
            <a:gdLst/>
            <a:ahLst/>
            <a:cxnLst/>
            <a:rect r="r" b="b" t="t" l="l"/>
            <a:pathLst>
              <a:path h="11353357" w="16230546">
                <a:moveTo>
                  <a:pt x="0" y="0"/>
                </a:moveTo>
                <a:lnTo>
                  <a:pt x="16230546" y="0"/>
                </a:lnTo>
                <a:lnTo>
                  <a:pt x="16230546" y="11353357"/>
                </a:lnTo>
                <a:lnTo>
                  <a:pt x="0" y="11353357"/>
                </a:lnTo>
                <a:lnTo>
                  <a:pt x="0" y="0"/>
                </a:lnTo>
                <a:close/>
              </a:path>
            </a:pathLst>
          </a:custGeom>
          <a:blipFill>
            <a:blip r:embed="rId2"/>
            <a:stretch>
              <a:fillRect l="0" t="-4089" r="0" b="-8489"/>
            </a:stretch>
          </a:blipFill>
          <a:ln cap="sq">
            <a:noFill/>
            <a:prstDash val="solid"/>
            <a:miter/>
          </a:ln>
        </p:spPr>
      </p:sp>
      <p:sp>
        <p:nvSpPr>
          <p:cNvPr name="TextBox 3" id="3"/>
          <p:cNvSpPr txBox="true"/>
          <p:nvPr/>
        </p:nvSpPr>
        <p:spPr>
          <a:xfrm rot="0">
            <a:off x="4196223" y="203688"/>
            <a:ext cx="10390907" cy="10898355"/>
          </a:xfrm>
          <a:prstGeom prst="rect">
            <a:avLst/>
          </a:prstGeom>
        </p:spPr>
        <p:txBody>
          <a:bodyPr anchor="t" rtlCol="false" tIns="0" lIns="0" bIns="0" rIns="0">
            <a:spAutoFit/>
          </a:bodyPr>
          <a:lstStyle/>
          <a:p>
            <a:pPr algn="ctr">
              <a:lnSpc>
                <a:spcPts val="4334"/>
              </a:lnSpc>
            </a:pPr>
            <a:r>
              <a:rPr lang="en-US" sz="3096">
                <a:solidFill>
                  <a:srgbClr val="0B064D"/>
                </a:solidFill>
                <a:latin typeface="Canva Sans Bold"/>
              </a:rPr>
              <a:t>The automatic recipe generator leverages the GPT-2 model, a cutting-edge language generation model developed by OpenAI. GPT-2 excels at understanding and generating human-like text based on input prompts. By fine-tuning GPT-2 on a dataset of recipes, our model learns the structure and style of human-generated recipes. During generation, the model takes ingredients as input and generates recipe instructions. With its ability to capture nuances of language and culinary knowledge, our model ensures that the </a:t>
            </a:r>
            <a:r>
              <a:rPr lang="en-US" sz="3096" u="sng">
                <a:solidFill>
                  <a:srgbClr val="0B064D"/>
                </a:solidFill>
                <a:latin typeface="Canva Sans Bold"/>
              </a:rPr>
              <a:t>generated recipes are not only grammatically correct but also semantically meaningful and aligned with human-generated content.</a:t>
            </a: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a:p>
            <a:pPr algn="ctr">
              <a:lnSpc>
                <a:spcPts val="4334"/>
              </a:lnSpc>
            </a:pPr>
          </a:p>
        </p:txBody>
      </p:sp>
      <p:sp>
        <p:nvSpPr>
          <p:cNvPr name="TextBox 4" id="4"/>
          <p:cNvSpPr txBox="true"/>
          <p:nvPr/>
        </p:nvSpPr>
        <p:spPr>
          <a:xfrm rot="-5400000">
            <a:off x="-3711110" y="4396786"/>
            <a:ext cx="10649197" cy="1493426"/>
          </a:xfrm>
          <a:prstGeom prst="rect">
            <a:avLst/>
          </a:prstGeom>
        </p:spPr>
        <p:txBody>
          <a:bodyPr anchor="t" rtlCol="false" tIns="0" lIns="0" bIns="0" rIns="0">
            <a:spAutoFit/>
          </a:bodyPr>
          <a:lstStyle/>
          <a:p>
            <a:pPr algn="ctr" marL="0" indent="0" lvl="0">
              <a:lnSpc>
                <a:spcPts val="12179"/>
              </a:lnSpc>
              <a:spcBef>
                <a:spcPct val="0"/>
              </a:spcBef>
            </a:pPr>
            <a:r>
              <a:rPr lang="en-US" sz="8762">
                <a:solidFill>
                  <a:srgbClr val="9EA8C6"/>
                </a:solidFill>
                <a:latin typeface="Cosmic Octo Medium"/>
              </a:rPr>
              <a:t>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DAGBLW7Q7_4</dc:identifier>
  <dcterms:modified xsi:type="dcterms:W3CDTF">2011-08-01T06:04:30Z</dcterms:modified>
  <cp:revision>1</cp:revision>
  <dc:title>Naan Mudhalvan Gen AI Final Project</dc:title>
</cp:coreProperties>
</file>